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17"/>
  </p:notesMasterIdLst>
  <p:sldIdLst>
    <p:sldId id="256" r:id="rId3"/>
    <p:sldId id="258" r:id="rId4"/>
    <p:sldId id="261" r:id="rId5"/>
    <p:sldId id="260" r:id="rId6"/>
    <p:sldId id="263" r:id="rId7"/>
    <p:sldId id="262" r:id="rId8"/>
    <p:sldId id="264" r:id="rId9"/>
    <p:sldId id="265" r:id="rId10"/>
    <p:sldId id="266" r:id="rId11"/>
    <p:sldId id="269" r:id="rId12"/>
    <p:sldId id="267" r:id="rId13"/>
    <p:sldId id="268" r:id="rId14"/>
    <p:sldId id="272" r:id="rId15"/>
    <p:sldId id="270" r:id="rId16"/>
  </p:sldIdLst>
  <p:sldSz cx="10075863" cy="7562850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Microsoft YaHei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CC0000"/>
    <a:srgbClr val="008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624" autoAdjust="0"/>
  </p:normalViewPr>
  <p:slideViewPr>
    <p:cSldViewPr>
      <p:cViewPr>
        <p:scale>
          <a:sx n="66" d="100"/>
          <a:sy n="66" d="100"/>
        </p:scale>
        <p:origin x="-738" y="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672" y="43476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0419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0420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0421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0422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0423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763588"/>
            <a:ext cx="54864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639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639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63913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fld id="{9149D412-D6E2-4620-8532-7CE2C11C76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9775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9pPr>
          </a:lstStyle>
          <a:p>
            <a:pPr eaLnBrk="1"/>
            <a:fld id="{31E3B3A6-0991-4311-8485-A8B91551DA57}" type="slidenum">
              <a:rPr lang="en-US" altLang="en-US" smtClean="0">
                <a:solidFill>
                  <a:srgbClr val="FFFFFF"/>
                </a:solidFill>
                <a:latin typeface="Times New Roman" pitchFamily="16" charset="0"/>
              </a:rPr>
              <a:pPr eaLnBrk="1"/>
              <a:t>1</a:t>
            </a:fld>
            <a:endParaRPr lang="en-US" altLang="en-US" smtClean="0">
              <a:solidFill>
                <a:srgbClr val="FFFFFF"/>
              </a:solidFill>
              <a:latin typeface="Times New Roman" pitchFamily="16" charset="0"/>
            </a:endParaRPr>
          </a:p>
        </p:txBody>
      </p:sp>
      <p:sp>
        <p:nvSpPr>
          <p:cNvPr id="614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0300" cy="4518025"/>
          </a:xfrm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4563" cy="1620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32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65931" y="7308056"/>
            <a:ext cx="2335212" cy="50958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024D6-8D8E-41C6-9D19-A9AE40A9D7AC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437731" y="7308056"/>
            <a:ext cx="3182937" cy="50958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B9B8F0-B471-4896-8ACB-5BF1DAB662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27002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0B973-7B85-4DF0-9E98-70AB7A1B74A1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94E62-C44F-4A9C-945A-376D84D441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75903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6150" y="301625"/>
            <a:ext cx="2263775" cy="6446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0512" cy="6446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951A8-1E7E-495D-B803-1F1BCEDAA58B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40AEA-AEA1-423A-B2C7-7E853A73EC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50216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4563" cy="1620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32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66C73-3EB9-49F9-B1A8-C0178C60BAF5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7628731" y="7210425"/>
            <a:ext cx="2338387" cy="5111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759AE-BC9F-4A28-BD34-8F8AEE4C08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11713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65931" y="7210425"/>
            <a:ext cx="2338387" cy="511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85CC1E-7845-45DD-A2E1-72F20693BE6B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437731" y="7210425"/>
            <a:ext cx="3184525" cy="511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9532938" y="7286625"/>
            <a:ext cx="357187" cy="3524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8C6E2802-7AC4-44BB-B0A5-E12803E0614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4687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4562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4562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965FE-B63A-4666-95A2-B451436320E6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7552531" y="7307262"/>
            <a:ext cx="2338387" cy="5111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A97CA-B9C0-4E86-BEA5-DE6ADAB603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327671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293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8575" y="1768475"/>
            <a:ext cx="4452938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FC36D-D107-4054-82E9-273B3F1EBE6E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7552531" y="7307262"/>
            <a:ext cx="2338387" cy="5111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80B1F-3CAC-455E-BA05-A77B1B77DD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4048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9387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100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100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EBF8A-66B2-45B0-BA53-6B1A13D14D6B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7552531" y="7307262"/>
            <a:ext cx="2338387" cy="5111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19511-723D-457A-8EDA-E033C03C6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86368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65931" y="7210425"/>
            <a:ext cx="2338387" cy="5111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41ED2-3E00-4BB0-88BC-5F531753B916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437731" y="7210425"/>
            <a:ext cx="3184525" cy="5111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7552531" y="7307262"/>
            <a:ext cx="2338387" cy="5111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CE427-BF22-47D0-8EB4-09AA12CD55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796133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>
          <a:xfrm>
            <a:off x="465931" y="7210425"/>
            <a:ext cx="2338387" cy="511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A55B3-306D-43B7-9541-69529765A56D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>
          <a:xfrm>
            <a:off x="3437731" y="7210425"/>
            <a:ext cx="3184525" cy="511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9380538" y="7210425"/>
            <a:ext cx="542925" cy="2286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E55F156C-F0B7-45BC-A5A9-F8C99B9FDB7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55053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47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131" y="276225"/>
            <a:ext cx="5632450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4700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65931" y="7210425"/>
            <a:ext cx="2338387" cy="511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3E8B1-E709-4E93-8BCA-68C01F17813A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37731" y="7210425"/>
            <a:ext cx="3184525" cy="511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9761538" y="7258050"/>
            <a:ext cx="238125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8BA634-A8ED-4274-B27F-278DDCD5F0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532056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0C83D-588C-42D0-8EF0-EEF61D02FB23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3F2AB4-802A-49B2-8ACD-6A2E48A32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899162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5200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5200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5200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65931" y="7210425"/>
            <a:ext cx="2338387" cy="5111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3D40E-95D8-4E2F-B0C6-1C7145EE7C75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437731" y="7210425"/>
            <a:ext cx="3184525" cy="5111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7552531" y="7307262"/>
            <a:ext cx="2338387" cy="5111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48CB0-900D-4157-A4D0-0BA7EA8F13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77518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9731" y="7307262"/>
            <a:ext cx="2338387" cy="511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8C490-2399-4C71-A886-043EB3CA66DD}" type="datetime1">
              <a:rPr lang="en-US" altLang="en-US" smtClean="0"/>
              <a:pPr>
                <a:defRPr/>
              </a:pPr>
              <a:t>2/19/2014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xfrm>
            <a:off x="3437731" y="7307262"/>
            <a:ext cx="3184525" cy="511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xfrm>
            <a:off x="9685338" y="7286625"/>
            <a:ext cx="300037" cy="2286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177E781A-3E61-4423-89A6-54634C8F3FA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81252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7738" y="301625"/>
            <a:ext cx="2263775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2100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C7335-799F-4C7B-973D-0685E6516F82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7552531" y="7307262"/>
            <a:ext cx="2338387" cy="5111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43B299-777C-4719-8457-F60F9797DC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46456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71724" y="252095"/>
            <a:ext cx="8732415" cy="3594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00785" tIns="50393" rIns="100785" bIns="50393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27414" y="756285"/>
            <a:ext cx="7053104" cy="6134312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102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4562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4562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A942E-0DFB-482A-869C-533BAD3A6E7B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5D216-FA5D-46A6-8590-CF21691382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43765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1350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6988" y="1768475"/>
            <a:ext cx="4452937" cy="497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2BA15E-03FF-4C19-BEB1-DB161720D5AD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EEABC-D80D-4291-AABF-FC7FDBA3A6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84777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9387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100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100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3D40F-69FF-4885-B4E6-5B345998A534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A2F7AC-BAD1-475E-B24E-C8FE4615E4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505578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427B8-ACF1-436C-8356-F4F1C8813C4E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C8F55-B68F-4BFC-BE94-DFC429F9FB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358246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CD776-CACA-4BE3-BAB1-CB774B7517BD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5B530-2D28-424E-87A0-3F8D2D81E9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31955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47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2450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4700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3D7DB-F018-446C-9F43-E87BB62435CA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70CFF-C390-4CBE-986E-F235981249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309085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5200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5200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5200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1F54-B955-4350-B568-8C81CA284A96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F230F0-CED9-466B-B776-E242D1089F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82263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6687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2131" y="1800225"/>
            <a:ext cx="9056687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42131" y="7210425"/>
            <a:ext cx="2335212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7901D38-25A3-430C-B347-71BD83BA0AB4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37731" y="7210425"/>
            <a:ext cx="3182937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552531" y="7225393"/>
            <a:ext cx="23368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2ABD104-78CE-4BAA-A18C-5992E7C78B3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8275" cy="125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5827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2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65931" y="7210425"/>
            <a:ext cx="2338387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fld id="{0912F069-E600-487A-B220-17D824921151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37731" y="7210425"/>
            <a:ext cx="31845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552531" y="7307262"/>
            <a:ext cx="2338387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fld id="{588F306B-F796-478E-9A90-2D29306F63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9" r:id="rId2"/>
    <p:sldLayoutId id="2147483713" r:id="rId3"/>
    <p:sldLayoutId id="2147483714" r:id="rId4"/>
    <p:sldLayoutId id="2147483715" r:id="rId5"/>
    <p:sldLayoutId id="2147483716" r:id="rId6"/>
    <p:sldLayoutId id="2147483720" r:id="rId7"/>
    <p:sldLayoutId id="2147483721" r:id="rId8"/>
    <p:sldLayoutId id="2147483717" r:id="rId9"/>
    <p:sldLayoutId id="2147483722" r:id="rId10"/>
    <p:sldLayoutId id="2147483718" r:id="rId11"/>
    <p:sldLayoutId id="2147483723" r:id="rId12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Arial" charset="0"/>
          <a:cs typeface="Arial Unicode MS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Arial" charset="0"/>
          <a:cs typeface="Arial Unicode MS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Arial" charset="0"/>
          <a:cs typeface="Arial Unicode MS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Arial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FFFFFF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FFFFFF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2531" y="352425"/>
            <a:ext cx="2523332" cy="233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1913731" y="1647825"/>
            <a:ext cx="6281737" cy="493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icrosoft YaHei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</a:rPr>
              <a:t>Rascal: Rendezvous and Proximity Operations</a:t>
            </a:r>
          </a:p>
          <a:p>
            <a:pPr algn="ctr" eaLnBrk="1">
              <a:buClrTx/>
              <a:buFontTx/>
              <a:buNone/>
            </a:pPr>
            <a:endParaRPr lang="en-US" altLang="en-US" sz="2400" b="1" dirty="0">
              <a:solidFill>
                <a:srgbClr val="000000"/>
              </a:solidFill>
            </a:endParaRPr>
          </a:p>
          <a:p>
            <a:pPr algn="ctr" eaLnBrk="1">
              <a:buClr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Team </a:t>
            </a:r>
            <a:r>
              <a:rPr lang="en-US" altLang="en-US" sz="2400" dirty="0" smtClean="0">
                <a:solidFill>
                  <a:srgbClr val="000000"/>
                </a:solidFill>
              </a:rPr>
              <a:t>Bravo</a:t>
            </a:r>
          </a:p>
          <a:p>
            <a:pPr algn="ctr" eaLnBrk="1">
              <a:buClrTx/>
              <a:buFontTx/>
              <a:buNone/>
            </a:pPr>
            <a:endParaRPr lang="en-US" altLang="en-US" sz="2400" dirty="0" smtClean="0">
              <a:solidFill>
                <a:srgbClr val="000000"/>
              </a:solidFill>
            </a:endParaRPr>
          </a:p>
          <a:p>
            <a:pPr algn="ctr" eaLnBrk="1">
              <a:buClrTx/>
              <a:buFontTx/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Jennifer Babb</a:t>
            </a:r>
          </a:p>
          <a:p>
            <a:pPr algn="ctr" eaLnBrk="1">
              <a:buClrTx/>
              <a:buFontTx/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Bryant </a:t>
            </a:r>
            <a:r>
              <a:rPr lang="en-US" altLang="en-US" dirty="0" err="1" smtClean="0">
                <a:solidFill>
                  <a:srgbClr val="000000"/>
                </a:solidFill>
              </a:rPr>
              <a:t>Gaume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algn="ctr" eaLnBrk="1">
              <a:buClrTx/>
              <a:buFontTx/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Tom Moline</a:t>
            </a:r>
          </a:p>
          <a:p>
            <a:pPr algn="ctr" eaLnBrk="1">
              <a:buClrTx/>
              <a:buFontTx/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Tyler Olson</a:t>
            </a:r>
          </a:p>
          <a:p>
            <a:pPr algn="ctr" eaLnBrk="1">
              <a:buClrTx/>
              <a:buFontTx/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Nate Richard</a:t>
            </a:r>
            <a:endParaRPr lang="en-US" altLang="en-US" dirty="0">
              <a:solidFill>
                <a:srgbClr val="000000"/>
              </a:solidFill>
            </a:endParaRPr>
          </a:p>
          <a:p>
            <a:pPr algn="ctr" eaLnBrk="1">
              <a:buClrTx/>
              <a:buFontTx/>
              <a:buNone/>
            </a:pPr>
            <a:endParaRPr lang="en-US" altLang="en-US" sz="2800" dirty="0">
              <a:solidFill>
                <a:srgbClr val="000000"/>
              </a:solidFill>
            </a:endParaRPr>
          </a:p>
          <a:p>
            <a:pPr algn="ctr" eaLnBrk="1">
              <a:buClrTx/>
              <a:buFontTx/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Fixed-Design Presentation</a:t>
            </a:r>
            <a:endParaRPr lang="en-US" altLang="en-US" dirty="0">
              <a:solidFill>
                <a:srgbClr val="000000"/>
              </a:solidFill>
            </a:endParaRPr>
          </a:p>
          <a:p>
            <a:pPr algn="ctr" eaLnBrk="1">
              <a:buClrTx/>
              <a:buFontTx/>
              <a:buNone/>
            </a:pPr>
            <a:r>
              <a:rPr lang="en-US" altLang="en-US" dirty="0" smtClean="0">
                <a:solidFill>
                  <a:srgbClr val="000000"/>
                </a:solidFill>
              </a:rPr>
              <a:t>February 20, </a:t>
            </a:r>
            <a:r>
              <a:rPr lang="en-US" altLang="en-US" dirty="0">
                <a:solidFill>
                  <a:srgbClr val="000000"/>
                </a:solidFill>
              </a:rPr>
              <a:t>2013</a:t>
            </a:r>
          </a:p>
          <a:p>
            <a:pPr algn="ctr" eaLnBrk="1">
              <a:buClrTx/>
              <a:buFontTx/>
              <a:buNone/>
            </a:pP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331" y="4619625"/>
            <a:ext cx="2593464" cy="2085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563" y="549275"/>
            <a:ext cx="2081310" cy="216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23931" y="4615648"/>
            <a:ext cx="2373312" cy="240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55F156C-F0B7-45BC-A5A9-F8C99B9FDB7D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>
          <a:xfrm>
            <a:off x="308024" y="7307262"/>
            <a:ext cx="2338387" cy="511175"/>
          </a:xfrm>
        </p:spPr>
        <p:txBody>
          <a:bodyPr/>
          <a:lstStyle/>
          <a:p>
            <a:pPr>
              <a:defRPr/>
            </a:pPr>
            <a:fld id="{1106ADAF-5502-4AF6-95EF-C48B1CAD7D15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Power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8441ED2-3E00-4BB0-88BC-5F531753B916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15CE427-BF22-47D0-8EB4-09AA12CD558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23531" y="1495425"/>
            <a:ext cx="2117725" cy="163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Configuration 1: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6 Body mounted panels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5.1 W*</a:t>
            </a:r>
            <a:r>
              <a:rPr lang="en-US" dirty="0" err="1" smtClean="0">
                <a:solidFill>
                  <a:schemeClr val="tx1"/>
                </a:solidFill>
              </a:rPr>
              <a:t>hr</a:t>
            </a:r>
            <a:r>
              <a:rPr lang="en-US" dirty="0" smtClean="0">
                <a:solidFill>
                  <a:schemeClr val="tx1"/>
                </a:solidFill>
              </a:rPr>
              <a:t>/orbit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 rot="16200000">
            <a:off x="2573338" y="683419"/>
            <a:ext cx="1600200" cy="6272214"/>
            <a:chOff x="2590800" y="257173"/>
            <a:chExt cx="1600200" cy="6272214"/>
          </a:xfrm>
        </p:grpSpPr>
        <p:sp>
          <p:nvSpPr>
            <p:cNvPr id="49" name="Hexagon 48"/>
            <p:cNvSpPr/>
            <p:nvPr/>
          </p:nvSpPr>
          <p:spPr>
            <a:xfrm rot="16200000">
              <a:off x="1562100" y="1285873"/>
              <a:ext cx="3657600" cy="16002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3421840" y="3471862"/>
              <a:ext cx="681071" cy="3429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4102911" y="766762"/>
              <a:ext cx="0" cy="27051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3417111" y="766762"/>
              <a:ext cx="681071" cy="3429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431300" y="1109662"/>
              <a:ext cx="0" cy="27051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654881" y="3448050"/>
              <a:ext cx="685800" cy="3429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654881" y="742950"/>
              <a:ext cx="0" cy="27051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659643" y="742950"/>
              <a:ext cx="685800" cy="3429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331155" y="1085850"/>
              <a:ext cx="0" cy="27051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678693" y="6176961"/>
              <a:ext cx="685800" cy="3429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678693" y="3471861"/>
              <a:ext cx="0" cy="27051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683455" y="3471861"/>
              <a:ext cx="685800" cy="3429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354967" y="3814761"/>
              <a:ext cx="0" cy="27051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3440825" y="6186487"/>
              <a:ext cx="681071" cy="3429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4121896" y="3481387"/>
              <a:ext cx="0" cy="27051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3436096" y="3481387"/>
              <a:ext cx="681071" cy="3429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3450285" y="3824287"/>
              <a:ext cx="0" cy="27051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781300" y="685800"/>
              <a:ext cx="609600" cy="3048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390900" y="685800"/>
              <a:ext cx="609600" cy="3048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781300" y="383381"/>
              <a:ext cx="609600" cy="30241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390900" y="381000"/>
              <a:ext cx="609600" cy="3048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6714331" y="3476625"/>
            <a:ext cx="2895600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Configuration 2: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6 Body mounted panels,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4 deployable panels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10.2 W*</a:t>
            </a:r>
            <a:r>
              <a:rPr lang="en-US" dirty="0" err="1" smtClean="0">
                <a:solidFill>
                  <a:schemeClr val="tx1"/>
                </a:solidFill>
              </a:rPr>
              <a:t>hr</a:t>
            </a:r>
            <a:r>
              <a:rPr lang="en-US" dirty="0" smtClean="0">
                <a:solidFill>
                  <a:schemeClr val="tx1"/>
                </a:solidFill>
              </a:rPr>
              <a:t>/orbit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 rot="16200000">
            <a:off x="1189831" y="161926"/>
            <a:ext cx="1600200" cy="3657600"/>
            <a:chOff x="2552700" y="2019300"/>
            <a:chExt cx="1600200" cy="3657600"/>
          </a:xfrm>
        </p:grpSpPr>
        <p:sp>
          <p:nvSpPr>
            <p:cNvPr id="72" name="Hexagon 71"/>
            <p:cNvSpPr/>
            <p:nvPr/>
          </p:nvSpPr>
          <p:spPr>
            <a:xfrm rot="16200000">
              <a:off x="1524000" y="3048000"/>
              <a:ext cx="3657600" cy="16002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24"/>
            <p:cNvGrpSpPr/>
            <p:nvPr/>
          </p:nvGrpSpPr>
          <p:grpSpPr>
            <a:xfrm>
              <a:off x="2590800" y="2514600"/>
              <a:ext cx="690562" cy="3048000"/>
              <a:chOff x="2590800" y="2514600"/>
              <a:chExt cx="690562" cy="304800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2590800" y="5219700"/>
                <a:ext cx="685800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2590800" y="2514600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2595562" y="2514600"/>
                <a:ext cx="685800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3267074" y="2857500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25"/>
            <p:cNvGrpSpPr/>
            <p:nvPr/>
          </p:nvGrpSpPr>
          <p:grpSpPr>
            <a:xfrm flipH="1">
              <a:off x="3390901" y="2519362"/>
              <a:ext cx="685799" cy="3048000"/>
              <a:chOff x="2629165" y="2514600"/>
              <a:chExt cx="690561" cy="304800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2629165" y="5219700"/>
                <a:ext cx="685800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2629165" y="2514600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2633926" y="2514600"/>
                <a:ext cx="685800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305439" y="2857500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Connector 74"/>
            <p:cNvCxnSpPr/>
            <p:nvPr/>
          </p:nvCxnSpPr>
          <p:spPr>
            <a:xfrm>
              <a:off x="2743200" y="2438400"/>
              <a:ext cx="609600" cy="3048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52800" y="2438400"/>
              <a:ext cx="609600" cy="3048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743200" y="2135981"/>
              <a:ext cx="609600" cy="30241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352800" y="2133600"/>
              <a:ext cx="609600" cy="3048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 rot="16200000">
            <a:off x="1176628" y="3908930"/>
            <a:ext cx="2193344" cy="3919535"/>
            <a:chOff x="1235656" y="347660"/>
            <a:chExt cx="2193344" cy="3919535"/>
          </a:xfrm>
        </p:grpSpPr>
        <p:sp>
          <p:nvSpPr>
            <p:cNvPr id="88" name="Hexagon 87"/>
            <p:cNvSpPr/>
            <p:nvPr/>
          </p:nvSpPr>
          <p:spPr>
            <a:xfrm rot="16200000">
              <a:off x="800100" y="1376360"/>
              <a:ext cx="3657600" cy="16002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14"/>
            <p:cNvGrpSpPr/>
            <p:nvPr/>
          </p:nvGrpSpPr>
          <p:grpSpPr>
            <a:xfrm>
              <a:off x="1926218" y="876295"/>
              <a:ext cx="690562" cy="3048000"/>
              <a:chOff x="4736093" y="3462335"/>
              <a:chExt cx="690562" cy="3048000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4736093" y="6167435"/>
                <a:ext cx="685800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4736093" y="3462335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740855" y="3462335"/>
                <a:ext cx="685800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412367" y="3805235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20"/>
            <p:cNvGrpSpPr/>
            <p:nvPr/>
          </p:nvGrpSpPr>
          <p:grpSpPr>
            <a:xfrm>
              <a:off x="2019300" y="471485"/>
              <a:ext cx="1219200" cy="609600"/>
              <a:chOff x="2781300" y="381000"/>
              <a:chExt cx="1219200" cy="609600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2781300" y="685800"/>
                <a:ext cx="609600" cy="3048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H="1">
                <a:off x="3390900" y="685800"/>
                <a:ext cx="609600" cy="3048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V="1">
                <a:off x="2781300" y="383381"/>
                <a:ext cx="609600" cy="30241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3390900" y="381000"/>
                <a:ext cx="609600" cy="3048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25"/>
            <p:cNvGrpSpPr/>
            <p:nvPr/>
          </p:nvGrpSpPr>
          <p:grpSpPr>
            <a:xfrm>
              <a:off x="1235656" y="533395"/>
              <a:ext cx="690562" cy="3048000"/>
              <a:chOff x="4736093" y="3462335"/>
              <a:chExt cx="690562" cy="304800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4736093" y="6167435"/>
                <a:ext cx="685800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736093" y="3462335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740855" y="3462335"/>
                <a:ext cx="685800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5412367" y="3805235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30"/>
            <p:cNvGrpSpPr/>
            <p:nvPr/>
          </p:nvGrpSpPr>
          <p:grpSpPr>
            <a:xfrm>
              <a:off x="2602492" y="1219195"/>
              <a:ext cx="690562" cy="3048000"/>
              <a:chOff x="4736093" y="3462335"/>
              <a:chExt cx="690562" cy="3048000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>
                <a:off x="4736093" y="6167435"/>
                <a:ext cx="685800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4736093" y="3462335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4740855" y="3462335"/>
                <a:ext cx="685800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5412367" y="3805235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39"/>
            <p:cNvGrpSpPr/>
            <p:nvPr/>
          </p:nvGrpSpPr>
          <p:grpSpPr>
            <a:xfrm>
              <a:off x="2690845" y="857250"/>
              <a:ext cx="700056" cy="3057525"/>
              <a:chOff x="5474511" y="757236"/>
              <a:chExt cx="700056" cy="3057525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6160311" y="757236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474511" y="757236"/>
                <a:ext cx="681071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488700" y="1100136"/>
                <a:ext cx="0" cy="27051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5493496" y="3471861"/>
                <a:ext cx="681071" cy="3429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4" name="TextBox 113"/>
          <p:cNvSpPr txBox="1"/>
          <p:nvPr/>
        </p:nvSpPr>
        <p:spPr>
          <a:xfrm>
            <a:off x="4352131" y="5305425"/>
            <a:ext cx="2895600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Configuration 3: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6 Body mounted panels,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 deployable panels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17.2 W*</a:t>
            </a:r>
            <a:r>
              <a:rPr lang="en-US" dirty="0" err="1" smtClean="0">
                <a:solidFill>
                  <a:schemeClr val="tx1"/>
                </a:solidFill>
              </a:rPr>
              <a:t>hr</a:t>
            </a:r>
            <a:r>
              <a:rPr lang="en-US" dirty="0" smtClean="0">
                <a:solidFill>
                  <a:schemeClr val="tx1"/>
                </a:solidFill>
              </a:rPr>
              <a:t>/orbit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Radio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731" y="1266825"/>
            <a:ext cx="8991600" cy="6019800"/>
          </a:xfrm>
        </p:spPr>
        <p:txBody>
          <a:bodyPr numCol="2"/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SLU Ground Station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100 W Transmit Power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15 dB Gain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Propagation Range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300 km Altitude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5⁰ Elevation Angle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UHF Radio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440 MHz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5 W Transmit Power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5 dB Gain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Downlink: 100kbps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Uplink: 4 kbps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Signal-to-Noise Ratio: 13.47 dB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C0000"/>
                </a:solidFill>
              </a:rPr>
              <a:t>S-Band Radio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2.4 GHz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5 W Transmit Power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5 dB Gain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Downlink: </a:t>
            </a:r>
            <a:r>
              <a:rPr lang="en-US" sz="2000" dirty="0" smtClean="0">
                <a:solidFill>
                  <a:schemeClr val="tx1"/>
                </a:solidFill>
              </a:rPr>
              <a:t>1.1 Mbps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Uplink: 4 </a:t>
            </a:r>
            <a:r>
              <a:rPr lang="en-US" sz="2000" dirty="0" smtClean="0">
                <a:solidFill>
                  <a:schemeClr val="tx1"/>
                </a:solidFill>
              </a:rPr>
              <a:t>kbps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Signal-to-Noise Ratio: </a:t>
            </a:r>
            <a:r>
              <a:rPr lang="en-US" sz="2000" dirty="0" smtClean="0">
                <a:solidFill>
                  <a:schemeClr val="tx1"/>
                </a:solidFill>
              </a:rPr>
              <a:t>-4.17 dB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485CC1E-7845-45DD-A2E1-72F20693BE6B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C6E2802-7AC4-44BB-B0A5-E12803E0614A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38914" name="Picture 2" descr="http://www.microhardcorp.com/detail-images/detail_Nano_series-OEM_botto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2331" y="4314825"/>
            <a:ext cx="3352800" cy="268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56531" y="971338"/>
            <a:ext cx="7053104" cy="6591512"/>
          </a:xfrm>
        </p:spPr>
        <p:txBody>
          <a:bodyPr/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Project Overview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Design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Constraints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Mission </a:t>
            </a:r>
            <a:r>
              <a:rPr lang="en-US" sz="3200" dirty="0" smtClean="0">
                <a:solidFill>
                  <a:schemeClr val="tx1"/>
                </a:solidFill>
              </a:rPr>
              <a:t>Design</a:t>
            </a:r>
          </a:p>
          <a:p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034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200"/>
    </mc:Choice>
    <mc:Fallback>
      <p:transition spd="slow" advTm="12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Analysis Summary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Based on the analyses discussed in the previous section, the mission, as originally described, is still considered feasible.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Further, given the new constraints imposed by Boeing, this mission can also be accomplished through the development of a 1U payload (As laid out on the next slide).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485CC1E-7845-45DD-A2E1-72F20693BE6B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C6E2802-7AC4-44BB-B0A5-E12803E0614A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41990" name="Picture 6" descr="http://astrolab.slu.edu/AstroLab/SLU-01__COPPER_files/IMG_9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931" y="3781425"/>
            <a:ext cx="5013533" cy="3352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Payload Design Space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485CC1E-7845-45DD-A2E1-72F20693BE6B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C6E2802-7AC4-44BB-B0A5-E12803E0614A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46931" y="1343025"/>
            <a:ext cx="9067800" cy="5224461"/>
            <a:chOff x="381000" y="566739"/>
            <a:chExt cx="9067800" cy="5224461"/>
          </a:xfrm>
        </p:grpSpPr>
        <p:sp>
          <p:nvSpPr>
            <p:cNvPr id="8" name="Cube 7"/>
            <p:cNvSpPr/>
            <p:nvPr/>
          </p:nvSpPr>
          <p:spPr>
            <a:xfrm>
              <a:off x="400050" y="3962400"/>
              <a:ext cx="5181600" cy="1828800"/>
            </a:xfrm>
            <a:prstGeom prst="cube">
              <a:avLst>
                <a:gd name="adj" fmla="val 795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400050" y="2514600"/>
              <a:ext cx="5181600" cy="2743200"/>
            </a:xfrm>
            <a:prstGeom prst="cube">
              <a:avLst>
                <a:gd name="adj" fmla="val 5290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>
              <a:off x="381000" y="1066800"/>
              <a:ext cx="5181600" cy="2743199"/>
            </a:xfrm>
            <a:prstGeom prst="cube">
              <a:avLst>
                <a:gd name="adj" fmla="val 5254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>
              <a:off x="381000" y="566739"/>
              <a:ext cx="5181600" cy="1800224"/>
            </a:xfrm>
            <a:prstGeom prst="cube">
              <a:avLst>
                <a:gd name="adj" fmla="val 8135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38800" y="3962400"/>
              <a:ext cx="3733800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CDH </a:t>
              </a:r>
              <a:r>
                <a:rPr lang="en-US" dirty="0" smtClean="0">
                  <a:solidFill>
                    <a:schemeClr val="tx1"/>
                  </a:solidFill>
                </a:rPr>
                <a:t>Motherboard (Single Board)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8800" y="2858869"/>
              <a:ext cx="3733800" cy="60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Camera Payload/Image </a:t>
              </a:r>
              <a:r>
                <a:rPr lang="en-US" dirty="0" smtClean="0">
                  <a:solidFill>
                    <a:schemeClr val="tx1"/>
                  </a:solidFill>
                </a:rPr>
                <a:t>Processing (Up To Two Boards)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38800" y="1535668"/>
              <a:ext cx="3810000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Secondary Propulsion </a:t>
              </a:r>
              <a:r>
                <a:rPr lang="en-US" dirty="0" smtClean="0">
                  <a:solidFill>
                    <a:schemeClr val="tx1"/>
                  </a:solidFill>
                </a:rPr>
                <a:t>Unit (0.25 U)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7850" y="566739"/>
              <a:ext cx="3048000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COM </a:t>
              </a:r>
              <a:r>
                <a:rPr lang="en-US" dirty="0" smtClean="0">
                  <a:solidFill>
                    <a:schemeClr val="tx1"/>
                  </a:solidFill>
                </a:rPr>
                <a:t>Board (Single Board) 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56531" y="971338"/>
            <a:ext cx="7053104" cy="6591512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Project Overview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Design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Constraints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Mission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</a:p>
          <a:p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034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200"/>
    </mc:Choice>
    <mc:Fallback>
      <p:transition spd="slow" advTm="12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Rascal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Mission Overview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131" y="1266825"/>
            <a:ext cx="9058275" cy="498157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Rascal is a CubeSat mission that seeks to demonstrate rendezvous and proximity operations within a small satellite architecture.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Proximity operations consist of orbital maneuvers that change the relative position between two resident space objects.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Demonstration of said proximity operations have been targeted by NASA as key area of development for future spacecraft missions.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C6E2802-7AC4-44BB-B0A5-E12803E0614A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CD1363F-1235-478B-8BF8-61260E715F8C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pic>
        <p:nvPicPr>
          <p:cNvPr id="1026" name="Picture 2" descr="http://d1jqu7g1y74ds1.cloudfront.net/wp-content/uploads/2008/04/space-debris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531" y="4086225"/>
            <a:ext cx="4267200" cy="3016721"/>
          </a:xfrm>
          <a:prstGeom prst="rect">
            <a:avLst/>
          </a:prstGeom>
          <a:noFill/>
        </p:spPr>
      </p:pic>
      <p:pic>
        <p:nvPicPr>
          <p:cNvPr id="1027" name="Picture 3" descr="C:\Users\Tom\Downloads\IMG_013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331" y="4467225"/>
            <a:ext cx="3771902" cy="2514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Rascal Mission Success Criteria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131" y="1266825"/>
            <a:ext cx="9058275" cy="498157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 order for the Rascal mission to be considered successful, it must meet the success criteria listed below.</a:t>
            </a:r>
          </a:p>
          <a:p>
            <a:pPr>
              <a:buFont typeface="Arial" pitchFamily="34" charset="0"/>
              <a:buChar char="•"/>
            </a:pPr>
            <a:r>
              <a:rPr lang="en-US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Rascal mission shall demonstrate: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Stationkeeping: performing correction maneuvers to remain within a 10-75 meter sphere of a resident space object for at least 5 orbits.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Collision Avoidance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Maneuver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performing an orbital maneuver that intentionally increases the final displacement of the spacecraft relative to a resident space object to at least 100 meters within 1 orbit.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Rendezvous: performing an orbital maneuver that intentionally decreases the displacement of the spacecraft relative to a resident space object to within 50 meters for at least 5 orbits.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C6E2802-7AC4-44BB-B0A5-E12803E0614A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CD1363F-1235-478B-8BF8-61260E715F8C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Boeing Partnership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131" y="1266825"/>
            <a:ext cx="9058275" cy="498157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Rascal mission, as currently defined, has been selected as a part of Boeing’s Advanced Space and Intelligence Systems (AS&amp;IS) search for university satellite programs whose mission goals and designs can best translated to wide-scale use within the greater satellite industry.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As such, the majority of the work for the Rascal mission will concentrate on both mission definition and payload development for the spacecraft bus developed by the AS&amp;IS.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485CC1E-7845-45DD-A2E1-72F20693BE6B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C6E2802-7AC4-44BB-B0A5-E12803E0614A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pic>
        <p:nvPicPr>
          <p:cNvPr id="32770" name="Picture 2" descr="http://www.imassera.com/wp-content/uploads/2013/04/boeing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131" y="4162425"/>
            <a:ext cx="3124200" cy="2837816"/>
          </a:xfrm>
          <a:prstGeom prst="rect">
            <a:avLst/>
          </a:prstGeom>
          <a:noFill/>
        </p:spPr>
      </p:pic>
      <p:pic>
        <p:nvPicPr>
          <p:cNvPr id="32772" name="Picture 4" descr="https://directory.eoportal.org/documents/163813/372027/SENSE_Auto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5930" y="4162425"/>
            <a:ext cx="5098091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56531" y="971338"/>
            <a:ext cx="7053104" cy="6591512"/>
          </a:xfrm>
        </p:spPr>
        <p:txBody>
          <a:bodyPr/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Project Overview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Design </a:t>
            </a:r>
            <a:r>
              <a:rPr lang="en-US" sz="3200" dirty="0" smtClean="0">
                <a:solidFill>
                  <a:schemeClr val="tx1"/>
                </a:solidFill>
              </a:rPr>
              <a:t>Constraints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Mission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Design</a:t>
            </a:r>
          </a:p>
          <a:p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034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200"/>
    </mc:Choice>
    <mc:Fallback>
      <p:transition spd="slow" advTm="12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Design Constraints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485CC1E-7845-45DD-A2E1-72F20693BE6B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C6E2802-7AC4-44BB-B0A5-E12803E0614A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380331" y="1266825"/>
          <a:ext cx="71628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4343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Parameter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  <a:r>
                        <a:rPr lang="en-US" baseline="0" dirty="0" smtClean="0"/>
                        <a:t> Life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to 3 Years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 Mass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1.83</a:t>
                      </a:r>
                      <a:r>
                        <a:rPr lang="en-US" baseline="0" dirty="0" smtClean="0"/>
                        <a:t> kg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 Power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 Watts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 Size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1U (10cm x 10cm x 10cm)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Radio Specifications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UHF</a:t>
                      </a:r>
                      <a:r>
                        <a:rPr lang="en-US" baseline="0" dirty="0" smtClean="0"/>
                        <a:t> or S-Band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 Data Storage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GB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Propulsion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 m/s (Not Necessarily with 6 DOF)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Launch Environment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CubeSat GEVS Standard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4820" name="Picture 4" descr="C:\SLU\SSRL\Small_Sat_Photos\IMG_93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6531" y="4695825"/>
            <a:ext cx="3581400" cy="238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4822" name="Picture 6" descr="http://www.clyde-space.com/documents/591/591-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5131" y="4695825"/>
            <a:ext cx="2667000" cy="2377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Orbit Analysis (1)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485CC1E-7845-45DD-A2E1-72F20693BE6B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C6E2802-7AC4-44BB-B0A5-E12803E0614A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pic>
        <p:nvPicPr>
          <p:cNvPr id="9" name="Picture 8" descr="Optimal Tansfer Times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131" y="1291294"/>
            <a:ext cx="9686131" cy="4928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Orbit Analysis (2)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485CC1E-7845-45DD-A2E1-72F20693BE6B}" type="datetime1">
              <a:rPr lang="en-US" altLang="en-US" smtClean="0"/>
              <a:pPr>
                <a:defRPr/>
              </a:pPr>
              <a:t>2/19/2014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Team Bravo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C6E2802-7AC4-44BB-B0A5-E12803E0614A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7" name="Picture 6" descr="Example Transfer Orbit.tif"/>
          <p:cNvPicPr>
            <a:picLocks noChangeAspect="1"/>
          </p:cNvPicPr>
          <p:nvPr/>
        </p:nvPicPr>
        <p:blipFill>
          <a:blip r:embed="rId2" cstate="print"/>
          <a:srcRect l="15212" t="5411" r="16725" b="952"/>
          <a:stretch>
            <a:fillRect/>
          </a:stretch>
        </p:blipFill>
        <p:spPr>
          <a:xfrm>
            <a:off x="999331" y="1190625"/>
            <a:ext cx="8382000" cy="5867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35784</TotalTime>
  <Words>595</Words>
  <Application>Microsoft Office PowerPoint</Application>
  <PresentationFormat>Custom</PresentationFormat>
  <Paragraphs>130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1_Office Theme</vt:lpstr>
      <vt:lpstr>Slide 1</vt:lpstr>
      <vt:lpstr>Slide 2</vt:lpstr>
      <vt:lpstr>Rascal Mission Overview</vt:lpstr>
      <vt:lpstr>Rascal Mission Success Criteria</vt:lpstr>
      <vt:lpstr>Boeing Partnership</vt:lpstr>
      <vt:lpstr>Slide 6</vt:lpstr>
      <vt:lpstr>Design Constraints</vt:lpstr>
      <vt:lpstr>Orbit Analysis (1)</vt:lpstr>
      <vt:lpstr>Orbit Analysis (2)</vt:lpstr>
      <vt:lpstr>Power Analysis</vt:lpstr>
      <vt:lpstr>Radio Analysis</vt:lpstr>
      <vt:lpstr>Slide 12</vt:lpstr>
      <vt:lpstr>Analysis Summary</vt:lpstr>
      <vt:lpstr>Payload Design Space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 Richard</dc:creator>
  <cp:lastModifiedBy>Thomas Arthur Moline</cp:lastModifiedBy>
  <cp:revision>28</cp:revision>
  <cp:lastPrinted>1601-01-01T00:00:00Z</cp:lastPrinted>
  <dcterms:created xsi:type="dcterms:W3CDTF">2013-11-10T16:48:37Z</dcterms:created>
  <dcterms:modified xsi:type="dcterms:W3CDTF">2014-02-20T02:46:57Z</dcterms:modified>
</cp:coreProperties>
</file>